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8" r:id="rId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0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00667"/>
            <a:ext cx="5142161" cy="770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5214523" y="1100667"/>
            <a:ext cx="1645492" cy="7704668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790" y="1875536"/>
            <a:ext cx="4114800" cy="4702048"/>
          </a:xfrm>
        </p:spPr>
        <p:txBody>
          <a:bodyPr anchor="b">
            <a:normAutofit/>
          </a:bodyPr>
          <a:lstStyle>
            <a:lvl1pPr algn="l">
              <a:defRPr sz="4050" spc="-75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58" y="6745911"/>
            <a:ext cx="4114800" cy="1320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31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6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312" y="1430867"/>
            <a:ext cx="1585913" cy="715433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5701" y="1254760"/>
            <a:ext cx="4114800" cy="739648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16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40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701" y="1875536"/>
            <a:ext cx="4114800" cy="4702048"/>
          </a:xfrm>
        </p:spPr>
        <p:txBody>
          <a:bodyPr anchor="b">
            <a:normAutofit/>
          </a:bodyPr>
          <a:lstStyle>
            <a:lvl1pPr>
              <a:defRPr sz="4050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5988" y="6749288"/>
            <a:ext cx="4114800" cy="1320800"/>
          </a:xfrm>
        </p:spPr>
        <p:txBody>
          <a:bodyPr anchor="t">
            <a:normAutofit/>
          </a:bodyPr>
          <a:lstStyle>
            <a:lvl1pPr marL="0" indent="0">
              <a:buNone/>
              <a:defRPr sz="15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23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5701" y="1254760"/>
            <a:ext cx="1954530" cy="739648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7693" y="1254760"/>
            <a:ext cx="1954530" cy="739648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060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5701" y="1478513"/>
            <a:ext cx="1954530" cy="116670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701" y="2789130"/>
            <a:ext cx="1954530" cy="581152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7885" y="1478515"/>
            <a:ext cx="1954530" cy="1174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7885" y="2789130"/>
            <a:ext cx="1954530" cy="581152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359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92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72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" y="1651000"/>
            <a:ext cx="1594485" cy="3169920"/>
          </a:xfrm>
        </p:spPr>
        <p:txBody>
          <a:bodyPr anchor="b">
            <a:normAutofit/>
          </a:bodyPr>
          <a:lstStyle>
            <a:lvl1pPr>
              <a:defRPr sz="2100" b="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701" y="1254760"/>
            <a:ext cx="4114800" cy="7396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" y="4820920"/>
            <a:ext cx="1594485" cy="36982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38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40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" y="1651000"/>
            <a:ext cx="1594485" cy="3169920"/>
          </a:xfrm>
        </p:spPr>
        <p:txBody>
          <a:bodyPr anchor="b">
            <a:normAutofit/>
          </a:bodyPr>
          <a:lstStyle>
            <a:lvl1pPr>
              <a:defRPr sz="21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08488" y="1108494"/>
            <a:ext cx="4564817" cy="770026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" y="4825314"/>
            <a:ext cx="1594485" cy="36982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38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68244" y="9181397"/>
            <a:ext cx="3325229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03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96264"/>
            <a:ext cx="1937020" cy="7700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67" y="1623322"/>
            <a:ext cx="1657959" cy="6646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646424" y="1096264"/>
            <a:ext cx="216027" cy="770026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463" y="1248156"/>
            <a:ext cx="4114800" cy="7396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63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62FE31-CA27-42DF-9DFF-9C090DEB375B}" type="datetimeFigureOut">
              <a:rPr kumimoji="1" lang="ja-JP" altLang="en-US" smtClean="0"/>
              <a:t>2018/6/2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463" y="9181397"/>
            <a:ext cx="332522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1702" y="9181397"/>
            <a:ext cx="86114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accent1"/>
                </a:solidFill>
              </a:defRPr>
            </a:lvl1pPr>
          </a:lstStyle>
          <a:p>
            <a:fld id="{A74ADD54-0408-447B-BE27-40B9DAB0D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53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225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kumimoji="1" sz="14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kumimoji="1" sz="12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kumimoji="1" sz="11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kumimoji="1"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kumimoji="1"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kumimoji="1"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kumimoji="1"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kumimoji="1"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kumimoji="1"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0607" y="100173"/>
            <a:ext cx="609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spc="-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戸建賃貸建築案内会</a:t>
            </a:r>
            <a:endParaRPr kumimoji="1" lang="ja-JP" altLang="en-US" sz="5400" spc="-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7864094"/>
            <a:ext cx="579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-150" dirty="0" smtClean="0">
                <a:latin typeface="+mn-ea"/>
              </a:rPr>
              <a:t>土地活用や建替をご検討のオーナー様。</a:t>
            </a:r>
            <a:endParaRPr lang="en-US" altLang="ja-JP" sz="2400" spc="-150" dirty="0" smtClean="0">
              <a:latin typeface="+mn-ea"/>
            </a:endParaRPr>
          </a:p>
          <a:p>
            <a:r>
              <a:rPr kumimoji="1" lang="ja-JP" altLang="en-US" sz="2400" spc="-150" dirty="0" smtClean="0">
                <a:solidFill>
                  <a:srgbClr val="FF0000"/>
                </a:solidFill>
                <a:latin typeface="+mn-ea"/>
              </a:rPr>
              <a:t>戸建賃貸経営</a:t>
            </a:r>
            <a:r>
              <a:rPr kumimoji="1" lang="ja-JP" altLang="en-US" sz="2400" spc="-150" dirty="0" smtClean="0">
                <a:latin typeface="+mn-ea"/>
              </a:rPr>
              <a:t>をおすすめします。</a:t>
            </a:r>
            <a:endParaRPr kumimoji="1" lang="ja-JP" altLang="en-US" sz="2400" spc="-150" dirty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75" y="8817576"/>
            <a:ext cx="3121003" cy="5877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4" y="8942586"/>
            <a:ext cx="811678" cy="806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テキスト ボックス 8"/>
          <p:cNvSpPr txBox="1"/>
          <p:nvPr/>
        </p:nvSpPr>
        <p:spPr>
          <a:xfrm>
            <a:off x="3032760" y="9472708"/>
            <a:ext cx="36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📞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070-5676-7728 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担当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西村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21684" y="8802848"/>
            <a:ext cx="333311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800" dirty="0" smtClean="0"/>
              <a:t>宅地建物取引業</a:t>
            </a:r>
            <a:r>
              <a:rPr kumimoji="1" lang="en-US" altLang="ja-JP" sz="800" dirty="0" smtClean="0"/>
              <a:t>/</a:t>
            </a:r>
            <a:r>
              <a:rPr kumimoji="1" lang="ja-JP" altLang="en-US" sz="800" dirty="0" smtClean="0"/>
              <a:t>広島県知事</a:t>
            </a:r>
            <a:r>
              <a:rPr kumimoji="1" lang="en-US" altLang="ja-JP" sz="800" dirty="0" smtClean="0"/>
              <a:t>(9)5499</a:t>
            </a:r>
          </a:p>
          <a:p>
            <a:pPr algn="r"/>
            <a:r>
              <a:rPr lang="ja-JP" altLang="en-US" sz="1200" dirty="0"/>
              <a:t>株式</a:t>
            </a:r>
            <a:r>
              <a:rPr lang="ja-JP" altLang="en-US" sz="1200" dirty="0" smtClean="0"/>
              <a:t>会社プランニングサプライ</a:t>
            </a:r>
            <a:endParaRPr kumimoji="1" lang="en-US" altLang="ja-JP" sz="1200" dirty="0" smtClean="0"/>
          </a:p>
          <a:p>
            <a:pPr algn="r"/>
            <a:r>
              <a:rPr lang="ja-JP" altLang="en-US" sz="1050" dirty="0" smtClean="0"/>
              <a:t>広島市中区東千田町１</a:t>
            </a:r>
            <a:r>
              <a:rPr lang="en-US" altLang="ja-JP" sz="1050" dirty="0" smtClean="0"/>
              <a:t>-1-61</a:t>
            </a:r>
          </a:p>
          <a:p>
            <a:pPr algn="r"/>
            <a:r>
              <a:rPr kumimoji="1" lang="en-US" altLang="ja-JP" sz="1050" dirty="0" err="1" smtClean="0"/>
              <a:t>hitoto</a:t>
            </a:r>
            <a:r>
              <a:rPr kumimoji="1" lang="ja-JP" altLang="en-US" sz="1050" dirty="0" smtClean="0"/>
              <a:t>広島ナレッジスクエア</a:t>
            </a:r>
            <a:endParaRPr kumimoji="1" lang="en-US" altLang="ja-JP" sz="105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57" y="9345742"/>
            <a:ext cx="1279611" cy="49629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9799" r="20616" b="8610"/>
          <a:stretch/>
        </p:blipFill>
        <p:spPr>
          <a:xfrm>
            <a:off x="60940" y="3337387"/>
            <a:ext cx="4999511" cy="415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4726395" y="1173369"/>
            <a:ext cx="2001665" cy="230832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kumimoji="1"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en-US" altLang="ja-JP" sz="7200" spc="-1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r>
              <a:rPr kumimoji="1" lang="ja-JP" altLang="en-US" spc="-1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</a:t>
            </a:r>
            <a:endParaRPr kumimoji="1" lang="en-US" altLang="ja-JP" spc="-15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r"/>
            <a:r>
              <a:rPr lang="en-US" altLang="ja-JP" spc="-1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kumimoji="1" lang="ja-JP" altLang="en-US" spc="-1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en-US" altLang="ja-JP" sz="7200" spc="-1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en-US" altLang="ja-JP" sz="7200" spc="-1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</a:t>
            </a:r>
            <a:r>
              <a:rPr kumimoji="1" lang="ja-JP" altLang="en-US" spc="-1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</a:t>
            </a:r>
            <a:endParaRPr kumimoji="1" lang="ja-JP" altLang="en-US" sz="1400" spc="-1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11011" y="3389395"/>
            <a:ext cx="164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10:00</a:t>
            </a:r>
            <a:r>
              <a:rPr kumimoji="1" lang="ja-JP" altLang="en-US" sz="2000" dirty="0" smtClean="0"/>
              <a:t>～</a:t>
            </a:r>
            <a:r>
              <a:rPr kumimoji="1" lang="en-US" altLang="ja-JP" sz="2000" dirty="0" smtClean="0"/>
              <a:t>15:00</a:t>
            </a:r>
            <a:endParaRPr kumimoji="1" lang="ja-JP" altLang="en-US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6437892" y="1406117"/>
            <a:ext cx="375386" cy="3465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土</a:t>
            </a:r>
            <a:endParaRPr kumimoji="1" lang="ja-JP" altLang="en-US" sz="1600" dirty="0"/>
          </a:p>
        </p:txBody>
      </p:sp>
      <p:sp>
        <p:nvSpPr>
          <p:cNvPr id="17" name="角丸四角形 16"/>
          <p:cNvSpPr/>
          <p:nvPr/>
        </p:nvSpPr>
        <p:spPr>
          <a:xfrm>
            <a:off x="6453399" y="2550357"/>
            <a:ext cx="375386" cy="3465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日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01272" y="7497287"/>
            <a:ext cx="334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= 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空き地・空家有効活用 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=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23600" y="1260037"/>
            <a:ext cx="4866904" cy="11055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3600" dirty="0" smtClean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クロスムーブ</a:t>
            </a:r>
            <a:endParaRPr lang="ja-JP" altLang="en-US" sz="36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dist"/>
            <a:r>
              <a:rPr lang="ja-JP" altLang="en-US" sz="3600" dirty="0" smtClean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モデルハウス堂々</a:t>
            </a:r>
            <a:r>
              <a:rPr lang="ja-JP" altLang="en-US" sz="36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完成。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940" y="2432041"/>
            <a:ext cx="494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pc="-15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地主様、賃貸オーナー様、空地・空家に悩む皆様へ</a:t>
            </a:r>
            <a:endParaRPr kumimoji="1" lang="en-US" altLang="ja-JP" sz="1600" spc="-15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 smtClean="0"/>
          </a:p>
          <a:p>
            <a:r>
              <a:rPr lang="ja-JP" altLang="en-US" sz="2400" spc="-15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ワンランク</a:t>
            </a:r>
            <a:r>
              <a:rPr lang="ja-JP" altLang="en-US" sz="2400" spc="-1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</a:t>
            </a:r>
            <a:r>
              <a:rPr lang="ja-JP" altLang="en-US" spc="-15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の戸建賃貸住宅をぜひご覧ください</a:t>
            </a:r>
            <a:r>
              <a:rPr lang="en-US" altLang="ja-JP" spc="-15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!</a:t>
            </a:r>
            <a:endParaRPr kumimoji="1" lang="ja-JP" altLang="en-US" spc="-1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22" y="5289771"/>
            <a:ext cx="1341300" cy="100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94" y="6350623"/>
            <a:ext cx="1338329" cy="100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77" y="7391025"/>
            <a:ext cx="1461208" cy="109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正方形/長方形 1"/>
          <p:cNvSpPr/>
          <p:nvPr/>
        </p:nvSpPr>
        <p:spPr>
          <a:xfrm>
            <a:off x="5334100" y="3843714"/>
            <a:ext cx="1385123" cy="356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100" dirty="0" smtClean="0"/>
              <a:t>広島市中区千田町</a:t>
            </a:r>
            <a:endParaRPr kumimoji="1" lang="ja-JP" altLang="en-US" sz="1100" dirty="0"/>
          </a:p>
        </p:txBody>
      </p:sp>
      <p:sp>
        <p:nvSpPr>
          <p:cNvPr id="22" name="正方形/長方形 21"/>
          <p:cNvSpPr/>
          <p:nvPr/>
        </p:nvSpPr>
        <p:spPr>
          <a:xfrm>
            <a:off x="5334100" y="4305239"/>
            <a:ext cx="1385123" cy="356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1100" dirty="0" smtClean="0"/>
              <a:t>雨天決行</a:t>
            </a:r>
            <a:endParaRPr kumimoji="1" lang="ja-JP" altLang="en-US" sz="1100" dirty="0"/>
          </a:p>
        </p:txBody>
      </p:sp>
      <p:sp>
        <p:nvSpPr>
          <p:cNvPr id="26" name="正方形/長方形 25"/>
          <p:cNvSpPr/>
          <p:nvPr/>
        </p:nvSpPr>
        <p:spPr>
          <a:xfrm>
            <a:off x="5334099" y="4766764"/>
            <a:ext cx="1385123" cy="356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100" dirty="0" smtClean="0"/>
              <a:t>冊子プレゼント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6956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27787" y="-24790"/>
            <a:ext cx="6092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spc="-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完成披露案内会</a:t>
            </a:r>
            <a:endParaRPr kumimoji="1" lang="ja-JP" altLang="en-US" sz="6600" spc="-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7864094"/>
            <a:ext cx="579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-150" dirty="0" smtClean="0">
                <a:latin typeface="+mn-ea"/>
              </a:rPr>
              <a:t>土地活用や建替をご検討のオーナー様。</a:t>
            </a:r>
            <a:endParaRPr lang="en-US" altLang="ja-JP" sz="2400" spc="-150" dirty="0" smtClean="0">
              <a:latin typeface="+mn-ea"/>
            </a:endParaRPr>
          </a:p>
          <a:p>
            <a:r>
              <a:rPr lang="ja-JP" altLang="en-US" sz="2400" b="1" spc="-15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コインパーキング経営</a:t>
            </a:r>
            <a:r>
              <a:rPr lang="ja-JP" altLang="en-US" sz="2400" spc="-150" dirty="0" smtClean="0">
                <a:latin typeface="+mn-ea"/>
              </a:rPr>
              <a:t>もご提案できます</a:t>
            </a:r>
            <a:r>
              <a:rPr kumimoji="1" lang="ja-JP" altLang="en-US" sz="2400" spc="-150" dirty="0" smtClean="0">
                <a:latin typeface="+mn-ea"/>
              </a:rPr>
              <a:t>。</a:t>
            </a:r>
            <a:endParaRPr kumimoji="1" lang="ja-JP" altLang="en-US" sz="2400" spc="-150" dirty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75" y="8817576"/>
            <a:ext cx="3121003" cy="5877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4" y="8942586"/>
            <a:ext cx="811678" cy="806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テキスト ボックス 8"/>
          <p:cNvSpPr txBox="1"/>
          <p:nvPr/>
        </p:nvSpPr>
        <p:spPr>
          <a:xfrm>
            <a:off x="3032760" y="9472708"/>
            <a:ext cx="36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📞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070-5676-7728 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担当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西村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21684" y="8802848"/>
            <a:ext cx="333311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800" dirty="0" smtClean="0"/>
              <a:t>宅地建物取引業</a:t>
            </a:r>
            <a:r>
              <a:rPr kumimoji="1" lang="en-US" altLang="ja-JP" sz="800" dirty="0" smtClean="0"/>
              <a:t>/</a:t>
            </a:r>
            <a:r>
              <a:rPr kumimoji="1" lang="ja-JP" altLang="en-US" sz="800" dirty="0" smtClean="0"/>
              <a:t>広島県知事</a:t>
            </a:r>
            <a:r>
              <a:rPr kumimoji="1" lang="en-US" altLang="ja-JP" sz="800" dirty="0" smtClean="0"/>
              <a:t>(9)5499</a:t>
            </a:r>
          </a:p>
          <a:p>
            <a:pPr algn="r"/>
            <a:r>
              <a:rPr lang="ja-JP" altLang="en-US" sz="1200" dirty="0"/>
              <a:t>株式</a:t>
            </a:r>
            <a:r>
              <a:rPr lang="ja-JP" altLang="en-US" sz="1200" dirty="0" smtClean="0"/>
              <a:t>会社プランニングサプライ</a:t>
            </a:r>
            <a:endParaRPr kumimoji="1" lang="en-US" altLang="ja-JP" sz="1200" dirty="0" smtClean="0"/>
          </a:p>
          <a:p>
            <a:pPr algn="r"/>
            <a:r>
              <a:rPr lang="ja-JP" altLang="en-US" sz="1050" dirty="0" smtClean="0"/>
              <a:t>広島市中区東千田町１</a:t>
            </a:r>
            <a:r>
              <a:rPr lang="en-US" altLang="ja-JP" sz="1050" dirty="0" smtClean="0"/>
              <a:t>-1-61</a:t>
            </a:r>
          </a:p>
          <a:p>
            <a:pPr algn="r"/>
            <a:r>
              <a:rPr kumimoji="1" lang="en-US" altLang="ja-JP" sz="1050" dirty="0" err="1" smtClean="0"/>
              <a:t>hitoto</a:t>
            </a:r>
            <a:r>
              <a:rPr kumimoji="1" lang="ja-JP" altLang="en-US" sz="1050" dirty="0" smtClean="0"/>
              <a:t>広島ナレッジスクエア</a:t>
            </a:r>
            <a:endParaRPr kumimoji="1" lang="en-US" altLang="ja-JP" sz="105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57" y="9345742"/>
            <a:ext cx="1279611" cy="49629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726395" y="1173369"/>
            <a:ext cx="2001665" cy="230832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kumimoji="1"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en-US" altLang="ja-JP" sz="7200" spc="-1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r>
              <a:rPr kumimoji="1" lang="ja-JP" altLang="en-US" spc="-1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</a:t>
            </a:r>
            <a:endParaRPr kumimoji="1" lang="en-US" altLang="ja-JP" spc="-15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r"/>
            <a:r>
              <a:rPr lang="en-US" altLang="ja-JP" spc="-1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kumimoji="1" lang="ja-JP" altLang="en-US" spc="-1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en-US" altLang="ja-JP" sz="7200" spc="-1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en-US" altLang="ja-JP" sz="7200" spc="-1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</a:t>
            </a:r>
            <a:r>
              <a:rPr kumimoji="1" lang="ja-JP" altLang="en-US" spc="-1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</a:t>
            </a:r>
            <a:endParaRPr kumimoji="1" lang="ja-JP" altLang="en-US" sz="1400" spc="-1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11011" y="3389395"/>
            <a:ext cx="164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10:00</a:t>
            </a:r>
            <a:r>
              <a:rPr kumimoji="1" lang="ja-JP" altLang="en-US" sz="2000" dirty="0" smtClean="0"/>
              <a:t>～</a:t>
            </a:r>
            <a:r>
              <a:rPr kumimoji="1" lang="en-US" altLang="ja-JP" sz="2000" dirty="0" smtClean="0"/>
              <a:t>15:00</a:t>
            </a:r>
            <a:endParaRPr kumimoji="1" lang="ja-JP" altLang="en-US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6437892" y="1406117"/>
            <a:ext cx="375386" cy="3465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土</a:t>
            </a:r>
            <a:endParaRPr kumimoji="1" lang="ja-JP" altLang="en-US" sz="1600" dirty="0"/>
          </a:p>
        </p:txBody>
      </p:sp>
      <p:sp>
        <p:nvSpPr>
          <p:cNvPr id="17" name="角丸四角形 16"/>
          <p:cNvSpPr/>
          <p:nvPr/>
        </p:nvSpPr>
        <p:spPr>
          <a:xfrm>
            <a:off x="6453399" y="2550357"/>
            <a:ext cx="375386" cy="3465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日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01272" y="7497287"/>
            <a:ext cx="334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= 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空き地・空家有効活用 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=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23600" y="1260037"/>
            <a:ext cx="4866904" cy="11055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000" dirty="0" smtClean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①低投資高収入②変形地、狭小地可能③固定資産税節税対策④相続分割対策⑤承継・売却対策⑥私的年金等メリット多数。</a:t>
            </a:r>
            <a:endParaRPr lang="ja-JP" altLang="en-US" sz="20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940" y="2432041"/>
            <a:ext cx="494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pc="-15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地主様、賃貸オーナー様、空地・空家に悩む皆様へ</a:t>
            </a:r>
            <a:endParaRPr kumimoji="1" lang="en-US" altLang="ja-JP" sz="1600" spc="-15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 smtClean="0"/>
          </a:p>
          <a:p>
            <a:r>
              <a:rPr lang="ja-JP" altLang="en-US" sz="2400" spc="-15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ワンランク</a:t>
            </a:r>
            <a:r>
              <a:rPr lang="ja-JP" altLang="en-US" sz="2400" spc="-1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</a:t>
            </a:r>
            <a:r>
              <a:rPr lang="ja-JP" altLang="en-US" spc="-15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の戸建賃貸住宅をぜひご覧ください</a:t>
            </a:r>
            <a:r>
              <a:rPr lang="en-US" altLang="ja-JP" spc="-15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!</a:t>
            </a:r>
            <a:endParaRPr kumimoji="1" lang="ja-JP" altLang="en-US" spc="-1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22" y="5289771"/>
            <a:ext cx="1341300" cy="100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94" y="6350623"/>
            <a:ext cx="1338329" cy="100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77" y="7391025"/>
            <a:ext cx="1461208" cy="109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正方形/長方形 1"/>
          <p:cNvSpPr/>
          <p:nvPr/>
        </p:nvSpPr>
        <p:spPr>
          <a:xfrm>
            <a:off x="5334100" y="3843714"/>
            <a:ext cx="1385123" cy="356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100" dirty="0" smtClean="0"/>
              <a:t>広島市中区千田町</a:t>
            </a:r>
            <a:endParaRPr kumimoji="1" lang="ja-JP" altLang="en-US" sz="1100" dirty="0"/>
          </a:p>
        </p:txBody>
      </p:sp>
      <p:sp>
        <p:nvSpPr>
          <p:cNvPr id="22" name="正方形/長方形 21"/>
          <p:cNvSpPr/>
          <p:nvPr/>
        </p:nvSpPr>
        <p:spPr>
          <a:xfrm>
            <a:off x="5334100" y="4305239"/>
            <a:ext cx="1385123" cy="356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1100" dirty="0" smtClean="0"/>
              <a:t>雨天決行</a:t>
            </a:r>
            <a:endParaRPr kumimoji="1" lang="ja-JP" altLang="en-US" sz="1100" dirty="0"/>
          </a:p>
        </p:txBody>
      </p:sp>
      <p:sp>
        <p:nvSpPr>
          <p:cNvPr id="26" name="正方形/長方形 25"/>
          <p:cNvSpPr/>
          <p:nvPr/>
        </p:nvSpPr>
        <p:spPr>
          <a:xfrm>
            <a:off x="5334099" y="4766764"/>
            <a:ext cx="1385123" cy="356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100" dirty="0" smtClean="0"/>
              <a:t>冊子プレゼント</a:t>
            </a:r>
            <a:endParaRPr kumimoji="1" lang="ja-JP" altLang="en-US" sz="1100" dirty="0"/>
          </a:p>
        </p:txBody>
      </p:sp>
      <p:sp>
        <p:nvSpPr>
          <p:cNvPr id="28" name="フリーフォーム 27"/>
          <p:cNvSpPr/>
          <p:nvPr/>
        </p:nvSpPr>
        <p:spPr>
          <a:xfrm>
            <a:off x="1548584" y="3759064"/>
            <a:ext cx="1405492" cy="1232543"/>
          </a:xfrm>
          <a:custGeom>
            <a:avLst/>
            <a:gdLst>
              <a:gd name="connsiteX0" fmla="*/ 2051050 w 2051050"/>
              <a:gd name="connsiteY0" fmla="*/ 0 h 1682750"/>
              <a:gd name="connsiteX1" fmla="*/ 184150 w 2051050"/>
              <a:gd name="connsiteY1" fmla="*/ 1130300 h 1682750"/>
              <a:gd name="connsiteX2" fmla="*/ 0 w 2051050"/>
              <a:gd name="connsiteY2" fmla="*/ 1682750 h 1682750"/>
              <a:gd name="connsiteX3" fmla="*/ 0 w 2051050"/>
              <a:gd name="connsiteY3" fmla="*/ 1682750 h 16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1682750">
                <a:moveTo>
                  <a:pt x="2051050" y="0"/>
                </a:moveTo>
                <a:lnTo>
                  <a:pt x="184150" y="1130300"/>
                </a:lnTo>
                <a:lnTo>
                  <a:pt x="0" y="1682750"/>
                </a:lnTo>
                <a:lnTo>
                  <a:pt x="0" y="1682750"/>
                </a:lnTo>
              </a:path>
            </a:pathLst>
          </a:cu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382417" y="4986956"/>
            <a:ext cx="1170518" cy="720922"/>
          </a:xfrm>
          <a:custGeom>
            <a:avLst/>
            <a:gdLst>
              <a:gd name="connsiteX0" fmla="*/ 1708150 w 1708150"/>
              <a:gd name="connsiteY0" fmla="*/ 0 h 984250"/>
              <a:gd name="connsiteX1" fmla="*/ 1574800 w 1708150"/>
              <a:gd name="connsiteY1" fmla="*/ 292100 h 984250"/>
              <a:gd name="connsiteX2" fmla="*/ 635000 w 1708150"/>
              <a:gd name="connsiteY2" fmla="*/ 819150 h 984250"/>
              <a:gd name="connsiteX3" fmla="*/ 298450 w 1708150"/>
              <a:gd name="connsiteY3" fmla="*/ 946150 h 984250"/>
              <a:gd name="connsiteX4" fmla="*/ 0 w 1708150"/>
              <a:gd name="connsiteY4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150" h="984250">
                <a:moveTo>
                  <a:pt x="1708150" y="0"/>
                </a:moveTo>
                <a:lnTo>
                  <a:pt x="1574800" y="292100"/>
                </a:lnTo>
                <a:lnTo>
                  <a:pt x="635000" y="819150"/>
                </a:lnTo>
                <a:lnTo>
                  <a:pt x="298450" y="946150"/>
                </a:lnTo>
                <a:lnTo>
                  <a:pt x="0" y="98425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874122" y="4303244"/>
            <a:ext cx="509110" cy="3051126"/>
          </a:xfrm>
          <a:custGeom>
            <a:avLst/>
            <a:gdLst>
              <a:gd name="connsiteX0" fmla="*/ 412750 w 742950"/>
              <a:gd name="connsiteY0" fmla="*/ 0 h 4165600"/>
              <a:gd name="connsiteX1" fmla="*/ 0 w 742950"/>
              <a:gd name="connsiteY1" fmla="*/ 1517650 h 4165600"/>
              <a:gd name="connsiteX2" fmla="*/ 19050 w 742950"/>
              <a:gd name="connsiteY2" fmla="*/ 1714500 h 4165600"/>
              <a:gd name="connsiteX3" fmla="*/ 742950 w 742950"/>
              <a:gd name="connsiteY3" fmla="*/ 416560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950" h="4165600">
                <a:moveTo>
                  <a:pt x="412750" y="0"/>
                </a:moveTo>
                <a:lnTo>
                  <a:pt x="0" y="1517650"/>
                </a:lnTo>
                <a:lnTo>
                  <a:pt x="19050" y="1714500"/>
                </a:lnTo>
                <a:lnTo>
                  <a:pt x="742950" y="416560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1666071" y="4377661"/>
            <a:ext cx="735381" cy="744177"/>
          </a:xfrm>
          <a:custGeom>
            <a:avLst/>
            <a:gdLst>
              <a:gd name="connsiteX0" fmla="*/ 584200 w 1073150"/>
              <a:gd name="connsiteY0" fmla="*/ 0 h 1016000"/>
              <a:gd name="connsiteX1" fmla="*/ 349250 w 1073150"/>
              <a:gd name="connsiteY1" fmla="*/ 120650 h 1016000"/>
              <a:gd name="connsiteX2" fmla="*/ 546100 w 1073150"/>
              <a:gd name="connsiteY2" fmla="*/ 463550 h 1016000"/>
              <a:gd name="connsiteX3" fmla="*/ 374650 w 1073150"/>
              <a:gd name="connsiteY3" fmla="*/ 571500 h 1016000"/>
              <a:gd name="connsiteX4" fmla="*/ 438150 w 1073150"/>
              <a:gd name="connsiteY4" fmla="*/ 692150 h 1016000"/>
              <a:gd name="connsiteX5" fmla="*/ 0 w 1073150"/>
              <a:gd name="connsiteY5" fmla="*/ 933450 h 1016000"/>
              <a:gd name="connsiteX6" fmla="*/ 57150 w 1073150"/>
              <a:gd name="connsiteY6" fmla="*/ 1016000 h 1016000"/>
              <a:gd name="connsiteX7" fmla="*/ 495300 w 1073150"/>
              <a:gd name="connsiteY7" fmla="*/ 787400 h 1016000"/>
              <a:gd name="connsiteX8" fmla="*/ 533400 w 1073150"/>
              <a:gd name="connsiteY8" fmla="*/ 882650 h 1016000"/>
              <a:gd name="connsiteX9" fmla="*/ 863600 w 1073150"/>
              <a:gd name="connsiteY9" fmla="*/ 736600 h 1016000"/>
              <a:gd name="connsiteX10" fmla="*/ 679450 w 1073150"/>
              <a:gd name="connsiteY10" fmla="*/ 406400 h 1016000"/>
              <a:gd name="connsiteX11" fmla="*/ 1073150 w 1073150"/>
              <a:gd name="connsiteY11" fmla="*/ 196850 h 1016000"/>
              <a:gd name="connsiteX12" fmla="*/ 584200 w 1073150"/>
              <a:gd name="connsiteY1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150" h="1016000">
                <a:moveTo>
                  <a:pt x="584200" y="0"/>
                </a:moveTo>
                <a:lnTo>
                  <a:pt x="349250" y="120650"/>
                </a:lnTo>
                <a:lnTo>
                  <a:pt x="546100" y="463550"/>
                </a:lnTo>
                <a:lnTo>
                  <a:pt x="374650" y="571500"/>
                </a:lnTo>
                <a:lnTo>
                  <a:pt x="438150" y="692150"/>
                </a:lnTo>
                <a:lnTo>
                  <a:pt x="0" y="933450"/>
                </a:lnTo>
                <a:lnTo>
                  <a:pt x="57150" y="1016000"/>
                </a:lnTo>
                <a:lnTo>
                  <a:pt x="495300" y="787400"/>
                </a:lnTo>
                <a:lnTo>
                  <a:pt x="533400" y="882650"/>
                </a:lnTo>
                <a:lnTo>
                  <a:pt x="863600" y="736600"/>
                </a:lnTo>
                <a:lnTo>
                  <a:pt x="679450" y="406400"/>
                </a:lnTo>
                <a:lnTo>
                  <a:pt x="1073150" y="196850"/>
                </a:lnTo>
                <a:lnTo>
                  <a:pt x="58420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1161312" y="3889295"/>
            <a:ext cx="1849332" cy="3367402"/>
          </a:xfrm>
          <a:custGeom>
            <a:avLst/>
            <a:gdLst>
              <a:gd name="connsiteX0" fmla="*/ 2336800 w 2698750"/>
              <a:gd name="connsiteY0" fmla="*/ 0 h 4597400"/>
              <a:gd name="connsiteX1" fmla="*/ 2698750 w 2698750"/>
              <a:gd name="connsiteY1" fmla="*/ 1016000 h 4597400"/>
              <a:gd name="connsiteX2" fmla="*/ 1943100 w 2698750"/>
              <a:gd name="connsiteY2" fmla="*/ 3765550 h 4597400"/>
              <a:gd name="connsiteX3" fmla="*/ 1225550 w 2698750"/>
              <a:gd name="connsiteY3" fmla="*/ 4235450 h 4597400"/>
              <a:gd name="connsiteX4" fmla="*/ 0 w 2698750"/>
              <a:gd name="connsiteY4" fmla="*/ 4597400 h 45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8750" h="4597400">
                <a:moveTo>
                  <a:pt x="2336800" y="0"/>
                </a:moveTo>
                <a:lnTo>
                  <a:pt x="2698750" y="1016000"/>
                </a:lnTo>
                <a:lnTo>
                  <a:pt x="1943100" y="3765550"/>
                </a:lnTo>
                <a:lnTo>
                  <a:pt x="1225550" y="4235450"/>
                </a:lnTo>
                <a:lnTo>
                  <a:pt x="0" y="459740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1100393" y="6163687"/>
            <a:ext cx="957301" cy="790688"/>
          </a:xfrm>
          <a:custGeom>
            <a:avLst/>
            <a:gdLst>
              <a:gd name="connsiteX0" fmla="*/ 0 w 1397000"/>
              <a:gd name="connsiteY0" fmla="*/ 107950 h 1079500"/>
              <a:gd name="connsiteX1" fmla="*/ 101600 w 1397000"/>
              <a:gd name="connsiteY1" fmla="*/ 381000 h 1079500"/>
              <a:gd name="connsiteX2" fmla="*/ 571500 w 1397000"/>
              <a:gd name="connsiteY2" fmla="*/ 660400 h 1079500"/>
              <a:gd name="connsiteX3" fmla="*/ 844550 w 1397000"/>
              <a:gd name="connsiteY3" fmla="*/ 952500 h 1079500"/>
              <a:gd name="connsiteX4" fmla="*/ 1320800 w 1397000"/>
              <a:gd name="connsiteY4" fmla="*/ 1079500 h 1079500"/>
              <a:gd name="connsiteX5" fmla="*/ 1397000 w 1397000"/>
              <a:gd name="connsiteY5" fmla="*/ 215900 h 1079500"/>
              <a:gd name="connsiteX6" fmla="*/ 660400 w 1397000"/>
              <a:gd name="connsiteY6" fmla="*/ 0 h 1079500"/>
              <a:gd name="connsiteX7" fmla="*/ 577850 w 1397000"/>
              <a:gd name="connsiteY7" fmla="*/ 323850 h 1079500"/>
              <a:gd name="connsiteX8" fmla="*/ 0 w 1397000"/>
              <a:gd name="connsiteY8" fmla="*/ 10795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00" h="1079500">
                <a:moveTo>
                  <a:pt x="0" y="107950"/>
                </a:moveTo>
                <a:lnTo>
                  <a:pt x="101600" y="381000"/>
                </a:lnTo>
                <a:lnTo>
                  <a:pt x="571500" y="660400"/>
                </a:lnTo>
                <a:lnTo>
                  <a:pt x="844550" y="952500"/>
                </a:lnTo>
                <a:lnTo>
                  <a:pt x="1320800" y="1079500"/>
                </a:lnTo>
                <a:lnTo>
                  <a:pt x="1397000" y="215900"/>
                </a:lnTo>
                <a:lnTo>
                  <a:pt x="660400" y="0"/>
                </a:lnTo>
                <a:lnTo>
                  <a:pt x="577850" y="323850"/>
                </a:lnTo>
                <a:lnTo>
                  <a:pt x="0" y="10795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1655192" y="5135798"/>
            <a:ext cx="165352" cy="209300"/>
          </a:xfrm>
          <a:custGeom>
            <a:avLst/>
            <a:gdLst>
              <a:gd name="connsiteX0" fmla="*/ 101600 w 241300"/>
              <a:gd name="connsiteY0" fmla="*/ 0 h 285750"/>
              <a:gd name="connsiteX1" fmla="*/ 0 w 241300"/>
              <a:gd name="connsiteY1" fmla="*/ 63500 h 285750"/>
              <a:gd name="connsiteX2" fmla="*/ 139700 w 241300"/>
              <a:gd name="connsiteY2" fmla="*/ 285750 h 285750"/>
              <a:gd name="connsiteX3" fmla="*/ 241300 w 241300"/>
              <a:gd name="connsiteY3" fmla="*/ 228600 h 285750"/>
              <a:gd name="connsiteX4" fmla="*/ 101600 w 241300"/>
              <a:gd name="connsiteY4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285750">
                <a:moveTo>
                  <a:pt x="101600" y="0"/>
                </a:moveTo>
                <a:lnTo>
                  <a:pt x="0" y="63500"/>
                </a:lnTo>
                <a:lnTo>
                  <a:pt x="139700" y="285750"/>
                </a:lnTo>
                <a:lnTo>
                  <a:pt x="241300" y="228600"/>
                </a:lnTo>
                <a:lnTo>
                  <a:pt x="10160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952446" y="5666018"/>
            <a:ext cx="966004" cy="134882"/>
          </a:xfrm>
          <a:custGeom>
            <a:avLst/>
            <a:gdLst>
              <a:gd name="connsiteX0" fmla="*/ 0 w 1409700"/>
              <a:gd name="connsiteY0" fmla="*/ 82550 h 184150"/>
              <a:gd name="connsiteX1" fmla="*/ 476250 w 1409700"/>
              <a:gd name="connsiteY1" fmla="*/ 184150 h 184150"/>
              <a:gd name="connsiteX2" fmla="*/ 1231900 w 1409700"/>
              <a:gd name="connsiteY2" fmla="*/ 88900 h 184150"/>
              <a:gd name="connsiteX3" fmla="*/ 1409700 w 1409700"/>
              <a:gd name="connsiteY3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700" h="184150">
                <a:moveTo>
                  <a:pt x="0" y="82550"/>
                </a:moveTo>
                <a:lnTo>
                  <a:pt x="476250" y="184150"/>
                </a:lnTo>
                <a:lnTo>
                  <a:pt x="1231900" y="88900"/>
                </a:lnTo>
                <a:lnTo>
                  <a:pt x="140970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43" y="4903474"/>
            <a:ext cx="424219" cy="19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44" y="5027677"/>
            <a:ext cx="274135" cy="20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0" y="5016350"/>
            <a:ext cx="248004" cy="25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フリーフォーム 38"/>
          <p:cNvSpPr/>
          <p:nvPr/>
        </p:nvSpPr>
        <p:spPr>
          <a:xfrm>
            <a:off x="1017717" y="6010200"/>
            <a:ext cx="1192275" cy="302322"/>
          </a:xfrm>
          <a:custGeom>
            <a:avLst/>
            <a:gdLst>
              <a:gd name="connsiteX0" fmla="*/ 0 w 1739900"/>
              <a:gd name="connsiteY0" fmla="*/ 0 h 412750"/>
              <a:gd name="connsiteX1" fmla="*/ 1524000 w 1739900"/>
              <a:gd name="connsiteY1" fmla="*/ 412750 h 412750"/>
              <a:gd name="connsiteX2" fmla="*/ 1739900 w 1739900"/>
              <a:gd name="connsiteY2" fmla="*/ 292100 h 412750"/>
              <a:gd name="connsiteX3" fmla="*/ 1739900 w 1739900"/>
              <a:gd name="connsiteY3" fmla="*/ 29210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412750">
                <a:moveTo>
                  <a:pt x="0" y="0"/>
                </a:moveTo>
                <a:lnTo>
                  <a:pt x="1524000" y="412750"/>
                </a:lnTo>
                <a:lnTo>
                  <a:pt x="1739900" y="292100"/>
                </a:lnTo>
                <a:lnTo>
                  <a:pt x="1739900" y="29210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61" y="5589596"/>
            <a:ext cx="356975" cy="41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テキスト ボックス 40"/>
          <p:cNvSpPr txBox="1"/>
          <p:nvPr/>
        </p:nvSpPr>
        <p:spPr>
          <a:xfrm>
            <a:off x="1574613" y="4865325"/>
            <a:ext cx="11476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広島大学東千田キャンパス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311857" y="5548793"/>
            <a:ext cx="10156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ヒロデンボウル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12315" y="5266023"/>
            <a:ext cx="7528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広島中区消防署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5" name="フリーフォーム 44"/>
          <p:cNvSpPr/>
          <p:nvPr/>
        </p:nvSpPr>
        <p:spPr>
          <a:xfrm>
            <a:off x="2697346" y="3810226"/>
            <a:ext cx="1892846" cy="3530190"/>
          </a:xfrm>
          <a:custGeom>
            <a:avLst/>
            <a:gdLst>
              <a:gd name="connsiteX0" fmla="*/ 2762250 w 2762250"/>
              <a:gd name="connsiteY0" fmla="*/ 0 h 4819650"/>
              <a:gd name="connsiteX1" fmla="*/ 685800 w 2762250"/>
              <a:gd name="connsiteY1" fmla="*/ 2743200 h 4819650"/>
              <a:gd name="connsiteX2" fmla="*/ 146050 w 2762250"/>
              <a:gd name="connsiteY2" fmla="*/ 4006850 h 4819650"/>
              <a:gd name="connsiteX3" fmla="*/ 0 w 2762250"/>
              <a:gd name="connsiteY3" fmla="*/ 4800600 h 4819650"/>
              <a:gd name="connsiteX4" fmla="*/ 19050 w 2762250"/>
              <a:gd name="connsiteY4" fmla="*/ 4819650 h 481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0" h="4819650">
                <a:moveTo>
                  <a:pt x="2762250" y="0"/>
                </a:moveTo>
                <a:lnTo>
                  <a:pt x="685800" y="2743200"/>
                </a:lnTo>
                <a:lnTo>
                  <a:pt x="146050" y="4006850"/>
                </a:lnTo>
                <a:lnTo>
                  <a:pt x="0" y="4800600"/>
                </a:lnTo>
                <a:lnTo>
                  <a:pt x="19050" y="4819650"/>
                </a:lnTo>
              </a:path>
            </a:pathLst>
          </a:custGeom>
          <a:noFill/>
          <a:ln w="3206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1152609" y="3763715"/>
            <a:ext cx="3446285" cy="3534842"/>
          </a:xfrm>
          <a:custGeom>
            <a:avLst/>
            <a:gdLst>
              <a:gd name="connsiteX0" fmla="*/ 266700 w 5029200"/>
              <a:gd name="connsiteY0" fmla="*/ 0 h 4826000"/>
              <a:gd name="connsiteX1" fmla="*/ 0 w 5029200"/>
              <a:gd name="connsiteY1" fmla="*/ 730250 h 4826000"/>
              <a:gd name="connsiteX2" fmla="*/ 1981200 w 5029200"/>
              <a:gd name="connsiteY2" fmla="*/ 4070350 h 4826000"/>
              <a:gd name="connsiteX3" fmla="*/ 5029200 w 5029200"/>
              <a:gd name="connsiteY3" fmla="*/ 4826000 h 4826000"/>
              <a:gd name="connsiteX4" fmla="*/ 5029200 w 5029200"/>
              <a:gd name="connsiteY4" fmla="*/ 482600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0" h="4826000">
                <a:moveTo>
                  <a:pt x="266700" y="0"/>
                </a:moveTo>
                <a:lnTo>
                  <a:pt x="0" y="730250"/>
                </a:lnTo>
                <a:lnTo>
                  <a:pt x="1981200" y="4070350"/>
                </a:lnTo>
                <a:lnTo>
                  <a:pt x="5029200" y="4826000"/>
                </a:lnTo>
                <a:lnTo>
                  <a:pt x="5029200" y="4826000"/>
                </a:lnTo>
              </a:path>
            </a:pathLst>
          </a:cu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317146" y="3949759"/>
            <a:ext cx="4434046" cy="1399983"/>
          </a:xfrm>
          <a:custGeom>
            <a:avLst/>
            <a:gdLst>
              <a:gd name="connsiteX0" fmla="*/ 0 w 6470650"/>
              <a:gd name="connsiteY0" fmla="*/ 0 h 1911350"/>
              <a:gd name="connsiteX1" fmla="*/ 1333500 w 6470650"/>
              <a:gd name="connsiteY1" fmla="*/ 82550 h 1911350"/>
              <a:gd name="connsiteX2" fmla="*/ 6470650 w 6470650"/>
              <a:gd name="connsiteY2" fmla="*/ 191135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0650" h="1911350">
                <a:moveTo>
                  <a:pt x="0" y="0"/>
                </a:moveTo>
                <a:lnTo>
                  <a:pt x="1333500" y="82550"/>
                </a:lnTo>
                <a:lnTo>
                  <a:pt x="6470650" y="1911350"/>
                </a:lnTo>
              </a:path>
            </a:pathLst>
          </a:custGeom>
          <a:noFill/>
          <a:ln w="1238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94" y="4101041"/>
            <a:ext cx="268648" cy="23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テキスト ボックス 48"/>
          <p:cNvSpPr txBox="1"/>
          <p:nvPr/>
        </p:nvSpPr>
        <p:spPr>
          <a:xfrm>
            <a:off x="976312" y="4316255"/>
            <a:ext cx="8312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spc="-15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広島銀行大手町支店</a:t>
            </a:r>
            <a:endParaRPr kumimoji="1" lang="ja-JP" altLang="en-US" sz="600" spc="-1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340576" y="5272441"/>
            <a:ext cx="11130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広島電鉄「日赤病院前駅」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33" y="5529372"/>
            <a:ext cx="217049" cy="227529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1576651" y="5736188"/>
            <a:ext cx="86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千田町</a:t>
            </a:r>
            <a:r>
              <a:rPr kumimoji="1" lang="en-US" altLang="ja-JP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丁目（西）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34585" y="4718228"/>
            <a:ext cx="6433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日赤病院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279257" y="6410624"/>
            <a:ext cx="86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千田公園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 rot="1222765">
            <a:off x="2078667" y="4395663"/>
            <a:ext cx="86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国道</a:t>
            </a:r>
            <a:r>
              <a:rPr kumimoji="1" lang="en-US" altLang="ja-JP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号線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009333" y="5316924"/>
            <a:ext cx="86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京橋川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208" y="3847269"/>
            <a:ext cx="86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←至岩国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085291" y="5169060"/>
            <a:ext cx="86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至東広島→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59" name="カギ線コネクタ 58"/>
          <p:cNvCxnSpPr/>
          <p:nvPr/>
        </p:nvCxnSpPr>
        <p:spPr>
          <a:xfrm>
            <a:off x="310414" y="3481693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屈折矢印 67"/>
          <p:cNvSpPr/>
          <p:nvPr/>
        </p:nvSpPr>
        <p:spPr>
          <a:xfrm rot="12002423">
            <a:off x="1091282" y="3875702"/>
            <a:ext cx="399006" cy="299845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右矢印 68"/>
          <p:cNvSpPr/>
          <p:nvPr/>
        </p:nvSpPr>
        <p:spPr>
          <a:xfrm rot="3580533">
            <a:off x="1293341" y="4664573"/>
            <a:ext cx="406321" cy="1839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右矢印 71"/>
          <p:cNvSpPr/>
          <p:nvPr/>
        </p:nvSpPr>
        <p:spPr>
          <a:xfrm rot="12034279">
            <a:off x="1813778" y="4127741"/>
            <a:ext cx="406321" cy="1833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右矢印 72"/>
          <p:cNvSpPr/>
          <p:nvPr/>
        </p:nvSpPr>
        <p:spPr>
          <a:xfrm rot="12060160">
            <a:off x="2882926" y="4565128"/>
            <a:ext cx="406321" cy="2063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曲折矢印 74"/>
          <p:cNvSpPr/>
          <p:nvPr/>
        </p:nvSpPr>
        <p:spPr>
          <a:xfrm rot="9023068">
            <a:off x="1662210" y="5474897"/>
            <a:ext cx="276976" cy="26895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40" y="5549552"/>
            <a:ext cx="459749" cy="36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91" y="3578737"/>
            <a:ext cx="221970" cy="30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" name="テキスト ボックス 79"/>
          <p:cNvSpPr txBox="1"/>
          <p:nvPr/>
        </p:nvSpPr>
        <p:spPr>
          <a:xfrm>
            <a:off x="1204483" y="3771800"/>
            <a:ext cx="10156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広島</a:t>
            </a:r>
            <a:r>
              <a:rPr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市役所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2" name="四角形吹き出し 81"/>
          <p:cNvSpPr/>
          <p:nvPr/>
        </p:nvSpPr>
        <p:spPr>
          <a:xfrm>
            <a:off x="75930" y="6198377"/>
            <a:ext cx="1308236" cy="604773"/>
          </a:xfrm>
          <a:prstGeom prst="wedgeRectCallout">
            <a:avLst>
              <a:gd name="adj1" fmla="val 37706"/>
              <a:gd name="adj2" fmla="val -860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400" dirty="0" smtClean="0"/>
              <a:t>見学会</a:t>
            </a:r>
            <a:endParaRPr kumimoji="1" lang="en-US" altLang="ja-JP" sz="1400" dirty="0" smtClean="0"/>
          </a:p>
          <a:p>
            <a:pPr algn="dist"/>
            <a:r>
              <a:rPr lang="ja-JP" altLang="en-US" sz="1400" dirty="0" smtClean="0"/>
              <a:t>会場</a:t>
            </a:r>
            <a:endParaRPr lang="en-US" altLang="ja-JP" sz="1400" dirty="0" smtClean="0"/>
          </a:p>
          <a:p>
            <a:pPr algn="dist"/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駐車場有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83" name="右矢印 82"/>
          <p:cNvSpPr/>
          <p:nvPr/>
        </p:nvSpPr>
        <p:spPr>
          <a:xfrm rot="6351546">
            <a:off x="755436" y="4666917"/>
            <a:ext cx="406321" cy="1839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屈折矢印 86"/>
          <p:cNvSpPr/>
          <p:nvPr/>
        </p:nvSpPr>
        <p:spPr>
          <a:xfrm rot="5011038">
            <a:off x="817574" y="5586628"/>
            <a:ext cx="199236" cy="205978"/>
          </a:xfrm>
          <a:prstGeom prst="bentUpArrow">
            <a:avLst>
              <a:gd name="adj1" fmla="val 38359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四角形吹き出し 88"/>
          <p:cNvSpPr/>
          <p:nvPr/>
        </p:nvSpPr>
        <p:spPr>
          <a:xfrm>
            <a:off x="2382150" y="5094633"/>
            <a:ext cx="868878" cy="378810"/>
          </a:xfrm>
          <a:prstGeom prst="wedgeRectCallout">
            <a:avLst>
              <a:gd name="adj1" fmla="val -73514"/>
              <a:gd name="adj2" fmla="val 572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/>
              <a:t>広島電鉄</a:t>
            </a:r>
            <a:endParaRPr lang="en-US" altLang="ja-JP" sz="600"/>
          </a:p>
          <a:p>
            <a:pPr algn="ctr"/>
            <a:r>
              <a:rPr lang="ja-JP" altLang="en-US" sz="600"/>
              <a:t>日赤病院前駅</a:t>
            </a:r>
            <a:endParaRPr lang="en-US" altLang="ja-JP" sz="600"/>
          </a:p>
          <a:p>
            <a:pPr algn="ctr"/>
            <a:r>
              <a:rPr lang="ja-JP" altLang="en-US" sz="600"/>
              <a:t>徒歩</a:t>
            </a:r>
            <a:r>
              <a:rPr lang="en-US" altLang="ja-JP" sz="600"/>
              <a:t>5</a:t>
            </a:r>
            <a:r>
              <a:rPr lang="ja-JP" altLang="en-US" sz="600"/>
              <a:t>分</a:t>
            </a:r>
            <a:endParaRPr lang="ja-JP" altLang="en-US" sz="600" dirty="0"/>
          </a:p>
        </p:txBody>
      </p:sp>
      <p:pic>
        <p:nvPicPr>
          <p:cNvPr id="91" name="図 9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62" y="5838973"/>
            <a:ext cx="441448" cy="38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テキスト ボックス 91"/>
          <p:cNvSpPr txBox="1"/>
          <p:nvPr/>
        </p:nvSpPr>
        <p:spPr>
          <a:xfrm>
            <a:off x="3047316" y="6241853"/>
            <a:ext cx="11476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ゆめタウン広島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3067586" y="3404402"/>
            <a:ext cx="1859904" cy="1020411"/>
          </a:xfrm>
          <a:prstGeom prst="roundRect">
            <a:avLst/>
          </a:prstGeom>
          <a:solidFill>
            <a:schemeClr val="accent1"/>
          </a:solidFill>
          <a:ln w="444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車でお越しのお客様</a:t>
            </a:r>
            <a:endParaRPr kumimoji="1" lang="en-US" altLang="ja-JP" sz="1200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→広島市役所から</a:t>
            </a:r>
            <a:r>
              <a:rPr lang="en-US" altLang="ja-JP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</a:t>
            </a:r>
            <a:endParaRPr lang="en-US" altLang="ja-JP" sz="1200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電車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</a:t>
            </a:r>
            <a:r>
              <a:rPr lang="ja-JP" altLang="en-US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</a:t>
            </a:r>
            <a:r>
              <a:rPr lang="ja-JP" altLang="en-US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越</a:t>
            </a:r>
            <a:r>
              <a:rPr lang="ja-JP" altLang="en-US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しのお客様</a:t>
            </a:r>
            <a:endParaRPr lang="en-US" altLang="ja-JP" sz="1200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→広島電鉄宇品方面</a:t>
            </a:r>
            <a:endParaRPr kumimoji="1" lang="en-US" altLang="ja-JP" sz="1200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「日赤病院前」徒歩</a:t>
            </a:r>
            <a:r>
              <a:rPr lang="en-US" altLang="ja-JP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</a:t>
            </a:r>
            <a:endParaRPr kumimoji="1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4" name="フローチャート: 結合子 93"/>
          <p:cNvSpPr/>
          <p:nvPr/>
        </p:nvSpPr>
        <p:spPr>
          <a:xfrm>
            <a:off x="1087600" y="5447993"/>
            <a:ext cx="564591" cy="564591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ローチャート: 書類 94"/>
          <p:cNvSpPr/>
          <p:nvPr/>
        </p:nvSpPr>
        <p:spPr>
          <a:xfrm>
            <a:off x="2828928" y="6740613"/>
            <a:ext cx="2131731" cy="795735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2400" dirty="0" smtClean="0"/>
              <a:t>広島市中区</a:t>
            </a:r>
            <a:endParaRPr kumimoji="1" lang="en-US" altLang="ja-JP" sz="2400" dirty="0" smtClean="0"/>
          </a:p>
          <a:p>
            <a:pPr algn="dist"/>
            <a:r>
              <a:rPr lang="ja-JP" altLang="en-US" sz="2400" dirty="0" smtClean="0"/>
              <a:t>千田町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丁目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6592167"/>
      </p:ext>
    </p:extLst>
  </p:cSld>
  <p:clrMapOvr>
    <a:masterClrMapping/>
  </p:clrMapOvr>
</p:sld>
</file>

<file path=ppt/theme/theme1.xml><?xml version="1.0" encoding="utf-8"?>
<a:theme xmlns:a="http://schemas.openxmlformats.org/drawingml/2006/main" name="フレーム">
  <a:themeElements>
    <a:clrScheme name="フレーム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フレーム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フレーム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フレーム</Template>
  <TotalTime>331</TotalTime>
  <Words>322</Words>
  <Application>Microsoft Office PowerPoint</Application>
  <PresentationFormat>A4 210 x 297 mm</PresentationFormat>
  <Paragraphs>70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HGPｺﾞｼｯｸE</vt:lpstr>
      <vt:lpstr>HGP創英角ｺﾞｼｯｸUB</vt:lpstr>
      <vt:lpstr>ＭＳ ゴシック</vt:lpstr>
      <vt:lpstr>Corbel</vt:lpstr>
      <vt:lpstr>Wingdings 2</vt:lpstr>
      <vt:lpstr>フレーム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サプライ プランニング</dc:creator>
  <cp:lastModifiedBy>プランニング サプライ</cp:lastModifiedBy>
  <cp:revision>26</cp:revision>
  <cp:lastPrinted>2018-06-02T03:50:06Z</cp:lastPrinted>
  <dcterms:created xsi:type="dcterms:W3CDTF">2018-04-06T06:31:20Z</dcterms:created>
  <dcterms:modified xsi:type="dcterms:W3CDTF">2018-06-02T03:50:19Z</dcterms:modified>
</cp:coreProperties>
</file>